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57" r:id="rId4"/>
    <p:sldId id="258" r:id="rId5"/>
    <p:sldId id="259" r:id="rId6"/>
    <p:sldId id="260" r:id="rId7"/>
    <p:sldId id="261" r:id="rId8"/>
    <p:sldId id="262" r:id="rId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190" autoAdjust="0"/>
  </p:normalViewPr>
  <p:slideViewPr>
    <p:cSldViewPr>
      <p:cViewPr>
        <p:scale>
          <a:sx n="75" d="100"/>
          <a:sy n="75" d="100"/>
        </p:scale>
        <p:origin x="-2664" y="-82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36570BA7-1189-47FA-BE4B-34F625372F1E}" type="datetimeFigureOut">
              <a:rPr lang="it-IT" smtClean="0"/>
              <a:pPr/>
              <a:t>12/01/2012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B94A433-C695-4126-9947-7DC132F4FFBB}"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6570BA7-1189-47FA-BE4B-34F625372F1E}" type="datetimeFigureOut">
              <a:rPr lang="it-IT" smtClean="0"/>
              <a:pPr/>
              <a:t>12/01/2012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B94A433-C695-4126-9947-7DC132F4FFBB}"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6570BA7-1189-47FA-BE4B-34F625372F1E}" type="datetimeFigureOut">
              <a:rPr lang="it-IT" smtClean="0"/>
              <a:pPr/>
              <a:t>12/01/2012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B94A433-C695-4126-9947-7DC132F4FFBB}"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6570BA7-1189-47FA-BE4B-34F625372F1E}" type="datetimeFigureOut">
              <a:rPr lang="it-IT" smtClean="0"/>
              <a:pPr/>
              <a:t>12/01/2012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B94A433-C695-4126-9947-7DC132F4FFBB}"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36570BA7-1189-47FA-BE4B-34F625372F1E}" type="datetimeFigureOut">
              <a:rPr lang="it-IT" smtClean="0"/>
              <a:pPr/>
              <a:t>12/01/2012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B94A433-C695-4126-9947-7DC132F4FFBB}"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36570BA7-1189-47FA-BE4B-34F625372F1E}" type="datetimeFigureOut">
              <a:rPr lang="it-IT" smtClean="0"/>
              <a:pPr/>
              <a:t>12/01/2012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B94A433-C695-4126-9947-7DC132F4FFBB}"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36570BA7-1189-47FA-BE4B-34F625372F1E}" type="datetimeFigureOut">
              <a:rPr lang="it-IT" smtClean="0"/>
              <a:pPr/>
              <a:t>12/01/2012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9B94A433-C695-4126-9947-7DC132F4FFBB}"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36570BA7-1189-47FA-BE4B-34F625372F1E}" type="datetimeFigureOut">
              <a:rPr lang="it-IT" smtClean="0"/>
              <a:pPr/>
              <a:t>12/01/2012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9B94A433-C695-4126-9947-7DC132F4FFBB}"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6570BA7-1189-47FA-BE4B-34F625372F1E}" type="datetimeFigureOut">
              <a:rPr lang="it-IT" smtClean="0"/>
              <a:pPr/>
              <a:t>12/01/2012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9B94A433-C695-4126-9947-7DC132F4FFBB}"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6570BA7-1189-47FA-BE4B-34F625372F1E}" type="datetimeFigureOut">
              <a:rPr lang="it-IT" smtClean="0"/>
              <a:pPr/>
              <a:t>12/01/2012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B94A433-C695-4126-9947-7DC132F4FFBB}"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6570BA7-1189-47FA-BE4B-34F625372F1E}" type="datetimeFigureOut">
              <a:rPr lang="it-IT" smtClean="0"/>
              <a:pPr/>
              <a:t>12/01/2012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B94A433-C695-4126-9947-7DC132F4FFBB}"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570BA7-1189-47FA-BE4B-34F625372F1E}" type="datetimeFigureOut">
              <a:rPr lang="it-IT" smtClean="0"/>
              <a:pPr/>
              <a:t>12/01/2012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94A433-C695-4126-9947-7DC132F4FFBB}"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14348" y="1428736"/>
            <a:ext cx="7772400" cy="1470025"/>
          </a:xfrm>
        </p:spPr>
        <p:txBody>
          <a:bodyPr>
            <a:normAutofit/>
          </a:bodyPr>
          <a:lstStyle/>
          <a:p>
            <a:r>
              <a:rPr lang="it-IT" sz="2400" dirty="0" smtClean="0"/>
              <a:t>Gruppo di lavoro sulle riforme</a:t>
            </a:r>
            <a:br>
              <a:rPr lang="it-IT" sz="2400" dirty="0" smtClean="0"/>
            </a:br>
            <a:r>
              <a:rPr lang="it-IT" sz="2400" dirty="0" smtClean="0"/>
              <a:t>II parte </a:t>
            </a:r>
            <a:endParaRPr lang="it-IT" sz="2400" dirty="0"/>
          </a:p>
        </p:txBody>
      </p:sp>
      <p:sp>
        <p:nvSpPr>
          <p:cNvPr id="3" name="Sottotitolo 2"/>
          <p:cNvSpPr>
            <a:spLocks noGrp="1"/>
          </p:cNvSpPr>
          <p:nvPr>
            <p:ph type="subTitle" idx="1"/>
          </p:nvPr>
        </p:nvSpPr>
        <p:spPr>
          <a:xfrm>
            <a:off x="1357290" y="3143248"/>
            <a:ext cx="6400800" cy="1752600"/>
          </a:xfrm>
        </p:spPr>
        <p:txBody>
          <a:bodyPr/>
          <a:lstStyle/>
          <a:p>
            <a:r>
              <a:rPr lang="it-IT" dirty="0" smtClean="0">
                <a:solidFill>
                  <a:schemeClr val="tx1"/>
                </a:solidFill>
              </a:rPr>
              <a:t>Analisi dei costi delle possibili prestazioni del PROGETTO WELFARE dell’Ente</a:t>
            </a:r>
            <a:endParaRPr lang="it-IT" dirty="0">
              <a:solidFill>
                <a:schemeClr val="tx1"/>
              </a:solidFill>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4718298" cy="987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061864"/>
            <a:ext cx="8229600" cy="1143000"/>
          </a:xfrm>
        </p:spPr>
        <p:txBody>
          <a:bodyPr/>
          <a:lstStyle/>
          <a:p>
            <a:r>
              <a:rPr lang="it-IT" dirty="0" smtClean="0"/>
              <a:t>I FASE</a:t>
            </a:r>
            <a:endParaRPr lang="it-IT" dirty="0"/>
          </a:p>
        </p:txBody>
      </p:sp>
      <p:sp>
        <p:nvSpPr>
          <p:cNvPr id="3" name="Segnaposto contenuto 2"/>
          <p:cNvSpPr>
            <a:spLocks noGrp="1"/>
          </p:cNvSpPr>
          <p:nvPr>
            <p:ph idx="1"/>
          </p:nvPr>
        </p:nvSpPr>
        <p:spPr>
          <a:xfrm>
            <a:off x="457200" y="2071389"/>
            <a:ext cx="8229600" cy="4525963"/>
          </a:xfrm>
        </p:spPr>
        <p:txBody>
          <a:bodyPr>
            <a:normAutofit fontScale="47500" lnSpcReduction="20000"/>
          </a:bodyPr>
          <a:lstStyle/>
          <a:p>
            <a:pPr algn="ctr">
              <a:buNone/>
            </a:pPr>
            <a:r>
              <a:rPr lang="it-IT" sz="4400" dirty="0" smtClean="0"/>
              <a:t>Il gruppo di lavoro ha evidenziato una serie di “eventi” che potrebbero essere inseriti nel sistema welfare dell’ente</a:t>
            </a:r>
          </a:p>
          <a:p>
            <a:pPr algn="ctr"/>
            <a:endParaRPr lang="it-IT" b="1" dirty="0"/>
          </a:p>
          <a:p>
            <a:pPr algn="ctr">
              <a:buNone/>
            </a:pPr>
            <a:r>
              <a:rPr lang="it-IT" sz="3600" b="1" dirty="0" smtClean="0"/>
              <a:t>GRUPPI </a:t>
            </a:r>
            <a:r>
              <a:rPr lang="it-IT" sz="3600" b="1" dirty="0" err="1" smtClean="0"/>
              <a:t>DI</a:t>
            </a:r>
            <a:r>
              <a:rPr lang="it-IT" sz="3600" b="1" dirty="0" smtClean="0"/>
              <a:t> ISCRITTI:</a:t>
            </a:r>
          </a:p>
          <a:p>
            <a:pPr lvl="2"/>
            <a:r>
              <a:rPr lang="it-IT" sz="3600" dirty="0"/>
              <a:t>ATTIVI, </a:t>
            </a:r>
          </a:p>
          <a:p>
            <a:pPr lvl="2"/>
            <a:r>
              <a:rPr lang="it-IT" sz="3600" dirty="0"/>
              <a:t>PENSIONATI CONTRIBUENTI </a:t>
            </a:r>
          </a:p>
          <a:p>
            <a:pPr lvl="2"/>
            <a:r>
              <a:rPr lang="it-IT" sz="3600" dirty="0"/>
              <a:t>PENSIONATI</a:t>
            </a:r>
          </a:p>
          <a:p>
            <a:endParaRPr lang="it-IT" sz="3600" b="1" dirty="0" smtClean="0"/>
          </a:p>
          <a:p>
            <a:pPr>
              <a:buNone/>
            </a:pPr>
            <a:endParaRPr lang="it-IT" sz="3600" b="1" dirty="0" smtClean="0"/>
          </a:p>
          <a:p>
            <a:pPr algn="ctr">
              <a:buNone/>
            </a:pPr>
            <a:r>
              <a:rPr lang="it-IT" sz="3600" b="1" dirty="0"/>
              <a:t>EVENTI </a:t>
            </a:r>
          </a:p>
          <a:p>
            <a:pPr lvl="2"/>
            <a:r>
              <a:rPr lang="it-IT" sz="3600" dirty="0" smtClean="0"/>
              <a:t>Malattia</a:t>
            </a:r>
            <a:endParaRPr lang="it-IT" sz="3600" dirty="0"/>
          </a:p>
          <a:p>
            <a:pPr lvl="2"/>
            <a:r>
              <a:rPr lang="it-IT" sz="3600" dirty="0" smtClean="0"/>
              <a:t>Non </a:t>
            </a:r>
            <a:r>
              <a:rPr lang="it-IT" sz="3600" dirty="0"/>
              <a:t>autosufficienza</a:t>
            </a:r>
          </a:p>
          <a:p>
            <a:pPr lvl="2"/>
            <a:r>
              <a:rPr lang="it-IT" sz="3600" dirty="0" smtClean="0"/>
              <a:t>Nascita </a:t>
            </a:r>
            <a:r>
              <a:rPr lang="it-IT" sz="3600" dirty="0"/>
              <a:t>figlio</a:t>
            </a:r>
          </a:p>
          <a:p>
            <a:pPr lvl="2"/>
            <a:r>
              <a:rPr lang="it-IT" sz="3600" dirty="0" smtClean="0"/>
              <a:t>Aiuti </a:t>
            </a:r>
            <a:r>
              <a:rPr lang="it-IT" sz="3600" dirty="0"/>
              <a:t>ai giovani</a:t>
            </a:r>
          </a:p>
          <a:p>
            <a:pPr lvl="2"/>
            <a:r>
              <a:rPr lang="it-IT" sz="3600" dirty="0"/>
              <a:t>Invalidità</a:t>
            </a:r>
          </a:p>
          <a:p>
            <a:pPr lvl="2"/>
            <a:r>
              <a:rPr lang="it-IT" sz="3600" dirty="0"/>
              <a:t>Inabilità</a:t>
            </a:r>
          </a:p>
          <a:p>
            <a:pPr lvl="2"/>
            <a:r>
              <a:rPr lang="it-IT" sz="3600" dirty="0" smtClean="0"/>
              <a:t>Morte (da attivo o da pensionato)</a:t>
            </a:r>
            <a:endParaRPr lang="it-IT" sz="3600"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4718298" cy="987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196752"/>
            <a:ext cx="8229600" cy="648072"/>
          </a:xfrm>
        </p:spPr>
        <p:txBody>
          <a:bodyPr>
            <a:normAutofit fontScale="90000"/>
          </a:bodyPr>
          <a:lstStyle/>
          <a:p>
            <a:r>
              <a:rPr lang="it-IT" dirty="0" smtClean="0"/>
              <a:t>II FASE</a:t>
            </a:r>
            <a:endParaRPr lang="it-IT" dirty="0"/>
          </a:p>
        </p:txBody>
      </p:sp>
      <p:sp>
        <p:nvSpPr>
          <p:cNvPr id="3" name="Segnaposto contenuto 2"/>
          <p:cNvSpPr>
            <a:spLocks noGrp="1"/>
          </p:cNvSpPr>
          <p:nvPr>
            <p:ph idx="1"/>
          </p:nvPr>
        </p:nvSpPr>
        <p:spPr>
          <a:xfrm>
            <a:off x="467544" y="2132856"/>
            <a:ext cx="8229600" cy="4525963"/>
          </a:xfrm>
        </p:spPr>
        <p:txBody>
          <a:bodyPr>
            <a:normAutofit fontScale="62500" lnSpcReduction="20000"/>
          </a:bodyPr>
          <a:lstStyle/>
          <a:p>
            <a:pPr algn="just"/>
            <a:r>
              <a:rPr lang="it-IT" dirty="0" smtClean="0"/>
              <a:t>per </a:t>
            </a:r>
            <a:r>
              <a:rPr lang="it-IT" dirty="0"/>
              <a:t>la </a:t>
            </a:r>
            <a:r>
              <a:rPr lang="it-IT" dirty="0" smtClean="0"/>
              <a:t>definizione </a:t>
            </a:r>
            <a:r>
              <a:rPr lang="it-IT" dirty="0"/>
              <a:t>del “progetto welfare”  </a:t>
            </a:r>
            <a:r>
              <a:rPr lang="it-IT" dirty="0" smtClean="0"/>
              <a:t>è necessaria la determinazione di </a:t>
            </a:r>
            <a:r>
              <a:rPr lang="it-IT" dirty="0"/>
              <a:t>quale dei possibili eventi proteggere, tenendo conto delle disponibilità provenienti dalla riforma contributiva e del costo delle prestazioni </a:t>
            </a:r>
            <a:r>
              <a:rPr lang="it-IT" dirty="0" smtClean="0"/>
              <a:t>stesse</a:t>
            </a:r>
            <a:endParaRPr lang="it-IT" sz="4400" dirty="0"/>
          </a:p>
          <a:p>
            <a:pPr algn="just"/>
            <a:r>
              <a:rPr lang="it-IT" dirty="0" smtClean="0"/>
              <a:t>considerando un aumento dell’integrativo di  2 punti (12 milioni di euro) di cui si destina al progetto welfare una quota pari al 25% (0,5 punti di incremento dell’integrativo) la disponibilità </a:t>
            </a:r>
            <a:r>
              <a:rPr lang="it-IT" dirty="0"/>
              <a:t>complessiva annua </a:t>
            </a:r>
            <a:r>
              <a:rPr lang="it-IT" dirty="0" smtClean="0"/>
              <a:t>iniziale è di 3 milioni di euro</a:t>
            </a:r>
          </a:p>
          <a:p>
            <a:pPr algn="just"/>
            <a:r>
              <a:rPr lang="it-IT" dirty="0"/>
              <a:t>considerando </a:t>
            </a:r>
            <a:r>
              <a:rPr lang="it-IT" dirty="0" smtClean="0"/>
              <a:t>quale platea dei potenziali beneficiari quella degli iscritti attivi in regola, pari a 15.700 unità, per </a:t>
            </a:r>
            <a:r>
              <a:rPr lang="it-IT" dirty="0"/>
              <a:t>singolo iscritto la </a:t>
            </a:r>
            <a:r>
              <a:rPr lang="it-IT" dirty="0" smtClean="0"/>
              <a:t>disponibilità sarebbe </a:t>
            </a:r>
            <a:r>
              <a:rPr lang="it-IT" dirty="0"/>
              <a:t>quindi di circa 190 </a:t>
            </a:r>
            <a:r>
              <a:rPr lang="it-IT" dirty="0" smtClean="0"/>
              <a:t>euro =&gt; </a:t>
            </a:r>
            <a:r>
              <a:rPr lang="it-IT" b="1" u="sng" dirty="0" smtClean="0"/>
              <a:t>solo </a:t>
            </a:r>
            <a:r>
              <a:rPr lang="it-IT" b="1" u="sng" dirty="0"/>
              <a:t>lavorando collettivamente si può pensare di fornire prestazioni utili e </a:t>
            </a:r>
            <a:r>
              <a:rPr lang="it-IT" b="1" u="sng" dirty="0" smtClean="0"/>
              <a:t>interessanti</a:t>
            </a:r>
            <a:endParaRPr lang="it-IT" sz="4400" b="1" u="sng" dirty="0" smtClean="0"/>
          </a:p>
          <a:p>
            <a:pPr>
              <a:buNone/>
            </a:pPr>
            <a:r>
              <a:rPr lang="it-IT" dirty="0"/>
              <a:t> </a:t>
            </a:r>
            <a:endParaRPr lang="it-IT" sz="4400" dirty="0"/>
          </a:p>
          <a:p>
            <a:pPr algn="ctr">
              <a:buNone/>
            </a:pPr>
            <a:r>
              <a:rPr lang="it-IT" dirty="0"/>
              <a:t>Il gruppo di lavoro ha individuato 2 possibilità:</a:t>
            </a:r>
            <a:endParaRPr lang="it-IT" sz="4400" dirty="0"/>
          </a:p>
          <a:p>
            <a:pPr marL="514350" lvl="0" indent="-514350">
              <a:buFont typeface="+mj-lt"/>
              <a:buAutoNum type="arabicPeriod"/>
            </a:pPr>
            <a:r>
              <a:rPr lang="it-IT" dirty="0" smtClean="0"/>
              <a:t>assicurate </a:t>
            </a:r>
            <a:r>
              <a:rPr lang="it-IT" dirty="0"/>
              <a:t>la prestazione presso una Compagnia di assicurazione</a:t>
            </a:r>
            <a:endParaRPr lang="it-IT" sz="4400" dirty="0"/>
          </a:p>
          <a:p>
            <a:pPr marL="514350" lvl="0" indent="-514350">
              <a:buFont typeface="+mj-lt"/>
              <a:buAutoNum type="arabicPeriod"/>
            </a:pPr>
            <a:r>
              <a:rPr lang="it-IT" dirty="0"/>
              <a:t>auto assicurare la prestazione all’interno dell’ente</a:t>
            </a:r>
            <a:endParaRPr lang="it-IT" sz="4400" dirty="0"/>
          </a:p>
          <a:p>
            <a:pPr>
              <a:buNone/>
            </a:pPr>
            <a:endParaRPr lang="it-IT" sz="4400"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4718298" cy="987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511156"/>
          </a:xfrm>
        </p:spPr>
        <p:txBody>
          <a:bodyPr>
            <a:normAutofit fontScale="90000"/>
          </a:bodyPr>
          <a:lstStyle/>
          <a:p>
            <a:pPr algn="r"/>
            <a:r>
              <a:rPr lang="it-IT" dirty="0" smtClean="0"/>
              <a:t>Opzioni possibili</a:t>
            </a:r>
            <a:endParaRPr lang="it-IT" dirty="0"/>
          </a:p>
        </p:txBody>
      </p:sp>
      <p:sp>
        <p:nvSpPr>
          <p:cNvPr id="3" name="Segnaposto contenuto 2"/>
          <p:cNvSpPr>
            <a:spLocks noGrp="1"/>
          </p:cNvSpPr>
          <p:nvPr>
            <p:ph idx="1"/>
          </p:nvPr>
        </p:nvSpPr>
        <p:spPr>
          <a:xfrm>
            <a:off x="457200" y="1071547"/>
            <a:ext cx="8258204" cy="2786082"/>
          </a:xfrm>
        </p:spPr>
        <p:txBody>
          <a:bodyPr>
            <a:normAutofit fontScale="62500" lnSpcReduction="20000"/>
          </a:bodyPr>
          <a:lstStyle/>
          <a:p>
            <a:pPr algn="r">
              <a:buNone/>
            </a:pPr>
            <a:r>
              <a:rPr lang="it-IT" dirty="0" smtClean="0"/>
              <a:t>ASSICURARE </a:t>
            </a:r>
            <a:r>
              <a:rPr lang="it-IT" dirty="0"/>
              <a:t>IN </a:t>
            </a:r>
            <a:r>
              <a:rPr lang="it-IT" dirty="0" smtClean="0"/>
              <a:t>COMPAGNIA</a:t>
            </a:r>
          </a:p>
          <a:p>
            <a:pPr algn="ctr">
              <a:buNone/>
            </a:pPr>
            <a:endParaRPr lang="it-IT" dirty="0" smtClean="0"/>
          </a:p>
          <a:p>
            <a:pPr algn="ctr">
              <a:buNone/>
            </a:pPr>
            <a:endParaRPr lang="it-IT" dirty="0"/>
          </a:p>
          <a:p>
            <a:pPr algn="ctr">
              <a:buNone/>
            </a:pPr>
            <a:endParaRPr lang="it-IT" dirty="0" smtClean="0"/>
          </a:p>
          <a:p>
            <a:pPr algn="ctr">
              <a:buNone/>
            </a:pPr>
            <a:endParaRPr lang="it-IT" dirty="0"/>
          </a:p>
          <a:p>
            <a:pPr algn="ctr">
              <a:buNone/>
            </a:pPr>
            <a:endParaRPr lang="it-IT" dirty="0" smtClean="0"/>
          </a:p>
          <a:p>
            <a:pPr algn="ctr">
              <a:buNone/>
            </a:pPr>
            <a:endParaRPr lang="it-IT" dirty="0"/>
          </a:p>
          <a:p>
            <a:pPr algn="ctr">
              <a:buNone/>
            </a:pPr>
            <a:endParaRPr lang="it-IT" dirty="0" smtClean="0"/>
          </a:p>
          <a:p>
            <a:pPr algn="ctr">
              <a:buNone/>
            </a:pPr>
            <a:r>
              <a:rPr lang="it-IT" dirty="0" smtClean="0"/>
              <a:t>AUTOASSICURARE:</a:t>
            </a:r>
          </a:p>
          <a:p>
            <a:pPr>
              <a:buNone/>
            </a:pPr>
            <a:endParaRPr lang="it-IT" sz="4400" dirty="0" smtClean="0"/>
          </a:p>
          <a:p>
            <a:pPr>
              <a:buNone/>
            </a:pPr>
            <a:endParaRPr lang="it-IT" sz="4400" dirty="0"/>
          </a:p>
        </p:txBody>
      </p:sp>
      <p:graphicFrame>
        <p:nvGraphicFramePr>
          <p:cNvPr id="4" name="Tabella 3"/>
          <p:cNvGraphicFramePr>
            <a:graphicFrameLocks noGrp="1"/>
          </p:cNvGraphicFramePr>
          <p:nvPr>
            <p:extLst>
              <p:ext uri="{D42A27DB-BD31-4B8C-83A1-F6EECF244321}">
                <p14:modId xmlns:p14="http://schemas.microsoft.com/office/powerpoint/2010/main" val="1230558118"/>
              </p:ext>
            </p:extLst>
          </p:nvPr>
        </p:nvGraphicFramePr>
        <p:xfrm>
          <a:off x="428596" y="1863080"/>
          <a:ext cx="8358246" cy="2286000"/>
        </p:xfrm>
        <a:graphic>
          <a:graphicData uri="http://schemas.openxmlformats.org/drawingml/2006/table">
            <a:tbl>
              <a:tblPr firstRow="1" bandRow="1">
                <a:tableStyleId>{5C22544A-7EE6-4342-B048-85BDC9FD1C3A}</a:tableStyleId>
              </a:tblPr>
              <a:tblGrid>
                <a:gridCol w="4284479"/>
                <a:gridCol w="4073767"/>
              </a:tblGrid>
              <a:tr h="20882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600" dirty="0" smtClean="0">
                          <a:solidFill>
                            <a:schemeClr val="tx1"/>
                          </a:solidFill>
                        </a:rPr>
                        <a:t>PREGI:</a:t>
                      </a:r>
                    </a:p>
                    <a:p>
                      <a:pPr marL="0" marR="0" indent="0" algn="just" defTabSz="914400" rtl="0" eaLnBrk="1" fontAlgn="auto" latinLnBrk="0" hangingPunct="1">
                        <a:lnSpc>
                          <a:spcPct val="100000"/>
                        </a:lnSpc>
                        <a:spcBef>
                          <a:spcPts val="0"/>
                        </a:spcBef>
                        <a:spcAft>
                          <a:spcPts val="0"/>
                        </a:spcAft>
                        <a:buClrTx/>
                        <a:buSzTx/>
                        <a:buFontTx/>
                        <a:buNone/>
                        <a:tabLst/>
                        <a:defRPr/>
                      </a:pPr>
                      <a:r>
                        <a:rPr lang="it-IT" sz="1600" dirty="0" smtClean="0">
                          <a:solidFill>
                            <a:schemeClr val="tx1"/>
                          </a:solidFill>
                        </a:rPr>
                        <a:t>- il rischio è completamente trasferito fuori dall’ente:</a:t>
                      </a:r>
                      <a:r>
                        <a:rPr lang="it-IT" sz="1600" baseline="0" dirty="0" smtClean="0">
                          <a:solidFill>
                            <a:schemeClr val="tx1"/>
                          </a:solidFill>
                        </a:rPr>
                        <a:t> posso dare prestazioni alte anche in anni in cui il numero degli eventi è alto (indipendente dal numero degli eventi)</a:t>
                      </a:r>
                      <a:endParaRPr lang="it-IT" sz="1600" dirty="0" smtClean="0">
                        <a:solidFill>
                          <a:schemeClr val="tx1"/>
                        </a:solidFill>
                      </a:endParaRPr>
                    </a:p>
                    <a:p>
                      <a:pPr marL="0" marR="0" indent="0" algn="just" defTabSz="914400" rtl="0" eaLnBrk="1" fontAlgn="auto" latinLnBrk="0" hangingPunct="1">
                        <a:lnSpc>
                          <a:spcPct val="100000"/>
                        </a:lnSpc>
                        <a:spcBef>
                          <a:spcPts val="0"/>
                        </a:spcBef>
                        <a:spcAft>
                          <a:spcPts val="0"/>
                        </a:spcAft>
                        <a:buClrTx/>
                        <a:buSzTx/>
                        <a:buFontTx/>
                        <a:buChar char="-"/>
                        <a:tabLst/>
                        <a:defRPr/>
                      </a:pPr>
                      <a:r>
                        <a:rPr lang="it-IT" sz="1600" dirty="0" smtClean="0">
                          <a:solidFill>
                            <a:schemeClr val="tx1"/>
                          </a:solidFill>
                        </a:rPr>
                        <a:t>  la spesa è predeterminata </a:t>
                      </a:r>
                    </a:p>
                    <a:p>
                      <a:pPr marL="0" marR="0" indent="0" algn="just" defTabSz="914400" rtl="0" eaLnBrk="1" fontAlgn="auto" latinLnBrk="0" hangingPunct="1">
                        <a:lnSpc>
                          <a:spcPct val="100000"/>
                        </a:lnSpc>
                        <a:spcBef>
                          <a:spcPts val="0"/>
                        </a:spcBef>
                        <a:spcAft>
                          <a:spcPts val="0"/>
                        </a:spcAft>
                        <a:buClrTx/>
                        <a:buSzTx/>
                        <a:buFontTx/>
                        <a:buChar char="-"/>
                        <a:tabLst/>
                        <a:defRPr/>
                      </a:pPr>
                      <a:r>
                        <a:rPr lang="it-IT" sz="1600" dirty="0" smtClean="0">
                          <a:solidFill>
                            <a:schemeClr val="tx1"/>
                          </a:solidFill>
                        </a:rPr>
                        <a:t>  gli oneri organizzativi, amministrativi, etc., sono a carico della Compagnia</a:t>
                      </a:r>
                    </a:p>
                    <a:p>
                      <a:endParaRPr lang="it-IT" sz="1600" dirty="0" smtClean="0"/>
                    </a:p>
                  </a:txBody>
                  <a:tcPr>
                    <a:solidFill>
                      <a:schemeClr val="bg1"/>
                    </a:solidFill>
                  </a:tcPr>
                </a:tc>
                <a:tc>
                  <a:txBody>
                    <a:bodyPr/>
                    <a:lstStyle/>
                    <a:p>
                      <a:r>
                        <a:rPr lang="it-IT" sz="1600" dirty="0" smtClean="0">
                          <a:solidFill>
                            <a:schemeClr val="tx1"/>
                          </a:solidFill>
                        </a:rPr>
                        <a:t>DIFETTI: </a:t>
                      </a:r>
                    </a:p>
                    <a:p>
                      <a:pPr algn="just">
                        <a:buFontTx/>
                        <a:buChar char="-"/>
                      </a:pPr>
                      <a:r>
                        <a:rPr lang="it-IT" sz="1600" dirty="0" smtClean="0">
                          <a:solidFill>
                            <a:schemeClr val="tx1"/>
                          </a:solidFill>
                        </a:rPr>
                        <a:t>  periodica revisione del costo della prestazione </a:t>
                      </a:r>
                    </a:p>
                    <a:p>
                      <a:pPr algn="just">
                        <a:buFontTx/>
                        <a:buChar char="-"/>
                      </a:pPr>
                      <a:r>
                        <a:rPr lang="it-IT" sz="1600" dirty="0" smtClean="0">
                          <a:solidFill>
                            <a:schemeClr val="tx1"/>
                          </a:solidFill>
                        </a:rPr>
                        <a:t>   probabilmente il costo è più elevato </a:t>
                      </a:r>
                    </a:p>
                    <a:p>
                      <a:pPr algn="just">
                        <a:buFontTx/>
                        <a:buChar char="-"/>
                      </a:pPr>
                      <a:r>
                        <a:rPr lang="it-IT" sz="1600" dirty="0" smtClean="0">
                          <a:solidFill>
                            <a:schemeClr val="tx1"/>
                          </a:solidFill>
                        </a:rPr>
                        <a:t>   non tutti gli eventi evidenziati dal gruppo di lavoro possono essere assicurati attualmente</a:t>
                      </a:r>
                    </a:p>
                    <a:p>
                      <a:r>
                        <a:rPr lang="it-IT" dirty="0" smtClean="0"/>
                        <a:t> </a:t>
                      </a:r>
                      <a:endParaRPr lang="it-IT" dirty="0"/>
                    </a:p>
                  </a:txBody>
                  <a:tcPr>
                    <a:solidFill>
                      <a:schemeClr val="bg1"/>
                    </a:solidFill>
                  </a:tcPr>
                </a:tc>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val="1224892142"/>
              </p:ext>
            </p:extLst>
          </p:nvPr>
        </p:nvGraphicFramePr>
        <p:xfrm>
          <a:off x="357162" y="4437112"/>
          <a:ext cx="8429684" cy="2286000"/>
        </p:xfrm>
        <a:graphic>
          <a:graphicData uri="http://schemas.openxmlformats.org/drawingml/2006/table">
            <a:tbl>
              <a:tblPr firstRow="1" bandRow="1">
                <a:tableStyleId>{5C22544A-7EE6-4342-B048-85BDC9FD1C3A}</a:tableStyleId>
              </a:tblPr>
              <a:tblGrid>
                <a:gridCol w="4214842"/>
                <a:gridCol w="4214842"/>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600" dirty="0" smtClean="0">
                          <a:solidFill>
                            <a:schemeClr val="tx1"/>
                          </a:solidFill>
                        </a:rPr>
                        <a:t>PREGI:</a:t>
                      </a:r>
                    </a:p>
                    <a:p>
                      <a:pPr marL="0" marR="0" indent="0" algn="just" defTabSz="914400" rtl="0" eaLnBrk="1" fontAlgn="auto" latinLnBrk="0" hangingPunct="1">
                        <a:lnSpc>
                          <a:spcPct val="100000"/>
                        </a:lnSpc>
                        <a:spcBef>
                          <a:spcPts val="0"/>
                        </a:spcBef>
                        <a:spcAft>
                          <a:spcPts val="0"/>
                        </a:spcAft>
                        <a:buClrTx/>
                        <a:buSzTx/>
                        <a:buFontTx/>
                        <a:buChar char="-"/>
                        <a:tabLst/>
                        <a:defRPr/>
                      </a:pPr>
                      <a:r>
                        <a:rPr lang="it-IT" sz="1600" dirty="0" smtClean="0">
                          <a:solidFill>
                            <a:schemeClr val="tx1"/>
                          </a:solidFill>
                        </a:rPr>
                        <a:t>  costo minimo possibile </a:t>
                      </a:r>
                    </a:p>
                    <a:p>
                      <a:pPr marL="0" marR="0" indent="0" algn="just" defTabSz="914400" rtl="0" eaLnBrk="1" fontAlgn="auto" latinLnBrk="0" hangingPunct="1">
                        <a:lnSpc>
                          <a:spcPct val="100000"/>
                        </a:lnSpc>
                        <a:spcBef>
                          <a:spcPts val="0"/>
                        </a:spcBef>
                        <a:spcAft>
                          <a:spcPts val="0"/>
                        </a:spcAft>
                        <a:buClrTx/>
                        <a:buSzTx/>
                        <a:buFontTx/>
                        <a:buChar char="-"/>
                        <a:tabLst/>
                        <a:defRPr/>
                      </a:pPr>
                      <a:r>
                        <a:rPr lang="it-IT" sz="1600" dirty="0" smtClean="0">
                          <a:solidFill>
                            <a:schemeClr val="tx1"/>
                          </a:solidFill>
                        </a:rPr>
                        <a:t>  si possono assicurare rischi che la Compagnia non prenderebbe o prenderebbe a prezzo troppo alto</a:t>
                      </a:r>
                    </a:p>
                    <a:p>
                      <a:endParaRPr lang="it-IT" dirty="0"/>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600" dirty="0" smtClean="0">
                          <a:solidFill>
                            <a:schemeClr val="tx1"/>
                          </a:solidFill>
                        </a:rPr>
                        <a:t>DIFETTI:</a:t>
                      </a:r>
                    </a:p>
                    <a:p>
                      <a:pPr marL="0" marR="0" indent="0" algn="just" defTabSz="914400" rtl="0" eaLnBrk="1" fontAlgn="auto" latinLnBrk="0" hangingPunct="1">
                        <a:lnSpc>
                          <a:spcPct val="100000"/>
                        </a:lnSpc>
                        <a:spcBef>
                          <a:spcPts val="0"/>
                        </a:spcBef>
                        <a:spcAft>
                          <a:spcPts val="0"/>
                        </a:spcAft>
                        <a:buClrTx/>
                        <a:buSzTx/>
                        <a:buFontTx/>
                        <a:buChar char="-"/>
                        <a:tabLst/>
                        <a:defRPr/>
                      </a:pPr>
                      <a:r>
                        <a:rPr lang="it-IT" sz="1600" dirty="0" smtClean="0">
                          <a:solidFill>
                            <a:schemeClr val="tx1"/>
                          </a:solidFill>
                        </a:rPr>
                        <a:t>  il rischio di sbagliare le previsioni resta a carico dell’ente </a:t>
                      </a:r>
                    </a:p>
                    <a:p>
                      <a:pPr marL="0" marR="0" indent="0" algn="just" defTabSz="914400" rtl="0" eaLnBrk="1" fontAlgn="auto" latinLnBrk="0" hangingPunct="1">
                        <a:lnSpc>
                          <a:spcPct val="100000"/>
                        </a:lnSpc>
                        <a:spcBef>
                          <a:spcPts val="0"/>
                        </a:spcBef>
                        <a:spcAft>
                          <a:spcPts val="0"/>
                        </a:spcAft>
                        <a:buClrTx/>
                        <a:buSzTx/>
                        <a:buFontTx/>
                        <a:buChar char="-"/>
                        <a:tabLst/>
                        <a:defRPr/>
                      </a:pPr>
                      <a:r>
                        <a:rPr lang="it-IT" sz="1600" dirty="0" smtClean="0">
                          <a:solidFill>
                            <a:schemeClr val="tx1"/>
                          </a:solidFill>
                        </a:rPr>
                        <a:t>  è necessario</a:t>
                      </a:r>
                      <a:r>
                        <a:rPr lang="it-IT" sz="1600" baseline="0" dirty="0" smtClean="0">
                          <a:solidFill>
                            <a:schemeClr val="tx1"/>
                          </a:solidFill>
                        </a:rPr>
                        <a:t> </a:t>
                      </a:r>
                      <a:r>
                        <a:rPr lang="it-IT" sz="1600" dirty="0" smtClean="0">
                          <a:solidFill>
                            <a:schemeClr val="tx1"/>
                          </a:solidFill>
                        </a:rPr>
                        <a:t>creare una struttura per l’accertamento , il controllo, la gestione delle prestazioni  (gestione separata)</a:t>
                      </a:r>
                    </a:p>
                    <a:p>
                      <a:pPr marL="0" marR="0" indent="0" algn="just" defTabSz="914400" rtl="0" eaLnBrk="1" fontAlgn="auto" latinLnBrk="0" hangingPunct="1">
                        <a:lnSpc>
                          <a:spcPct val="100000"/>
                        </a:lnSpc>
                        <a:spcBef>
                          <a:spcPts val="0"/>
                        </a:spcBef>
                        <a:spcAft>
                          <a:spcPts val="0"/>
                        </a:spcAft>
                        <a:buClrTx/>
                        <a:buSzTx/>
                        <a:buFontTx/>
                        <a:buChar char="-"/>
                        <a:tabLst/>
                        <a:defRPr/>
                      </a:pPr>
                      <a:r>
                        <a:rPr lang="it-IT" sz="1600" dirty="0" smtClean="0">
                          <a:solidFill>
                            <a:schemeClr val="tx1"/>
                          </a:solidFill>
                        </a:rPr>
                        <a:t>  è necessario creare, valutare periodicamente e gestire riserve tecniche per tenere conto della diversa distribuzione degli eventi negli anni </a:t>
                      </a:r>
                    </a:p>
                  </a:txBody>
                  <a:tcPr>
                    <a:solidFill>
                      <a:schemeClr val="bg1"/>
                    </a:solidFill>
                  </a:tcPr>
                </a:tc>
              </a:tr>
            </a:tbl>
          </a:graphicData>
        </a:graphic>
      </p:graphicFrame>
      <p:sp>
        <p:nvSpPr>
          <p:cNvPr id="6" name="Rettangolo 5"/>
          <p:cNvSpPr/>
          <p:nvPr/>
        </p:nvSpPr>
        <p:spPr>
          <a:xfrm>
            <a:off x="2446230" y="4067780"/>
            <a:ext cx="4251548" cy="369332"/>
          </a:xfrm>
          <a:prstGeom prst="rect">
            <a:avLst/>
          </a:prstGeom>
        </p:spPr>
        <p:txBody>
          <a:bodyPr wrap="none">
            <a:spAutoFit/>
          </a:bodyPr>
          <a:lstStyle/>
          <a:p>
            <a:pPr algn="ctr">
              <a:buNone/>
            </a:pPr>
            <a:r>
              <a:rPr lang="it-IT" dirty="0" smtClean="0"/>
              <a:t>AUTO ASSICURARE ALL’INTERNO DELL’ENTE</a:t>
            </a:r>
            <a:endParaRPr lang="it-IT" dirty="0"/>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4718298" cy="987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196752"/>
            <a:ext cx="8229600" cy="1143000"/>
          </a:xfrm>
        </p:spPr>
        <p:txBody>
          <a:bodyPr/>
          <a:lstStyle/>
          <a:p>
            <a:r>
              <a:rPr lang="it-IT" dirty="0" smtClean="0"/>
              <a:t>ELEMENTI DI RIFLESSIONE</a:t>
            </a:r>
            <a:endParaRPr lang="it-IT" dirty="0"/>
          </a:p>
        </p:txBody>
      </p:sp>
      <p:sp>
        <p:nvSpPr>
          <p:cNvPr id="3" name="Segnaposto contenuto 2"/>
          <p:cNvSpPr>
            <a:spLocks noGrp="1"/>
          </p:cNvSpPr>
          <p:nvPr>
            <p:ph idx="1"/>
          </p:nvPr>
        </p:nvSpPr>
        <p:spPr>
          <a:xfrm>
            <a:off x="467544" y="2204864"/>
            <a:ext cx="8229600" cy="4525963"/>
          </a:xfrm>
        </p:spPr>
        <p:txBody>
          <a:bodyPr>
            <a:normAutofit fontScale="70000" lnSpcReduction="20000"/>
          </a:bodyPr>
          <a:lstStyle/>
          <a:p>
            <a:pPr algn="ctr">
              <a:buNone/>
            </a:pPr>
            <a:endParaRPr lang="it-IT" dirty="0" smtClean="0"/>
          </a:p>
          <a:p>
            <a:pPr algn="just"/>
            <a:r>
              <a:rPr lang="it-IT" dirty="0" smtClean="0"/>
              <a:t>appare opportuno, al fine di poter mantenere eventuali promesse anche per le generazioni future, partire con prestazioni chiare, anche di importo inferiore al possibile, ma tali da consentire la copertura su un lungo periodo</a:t>
            </a:r>
            <a:endParaRPr lang="it-IT" sz="4400" dirty="0" smtClean="0"/>
          </a:p>
          <a:p>
            <a:endParaRPr lang="it-IT" sz="4400" dirty="0"/>
          </a:p>
          <a:p>
            <a:pPr algn="just"/>
            <a:r>
              <a:rPr lang="it-IT" dirty="0" smtClean="0"/>
              <a:t>inizialmente</a:t>
            </a:r>
            <a:r>
              <a:rPr lang="it-IT" dirty="0"/>
              <a:t>, per avere una prima valutazione del rischi, potrebbe essere scelta la prestazione assicurativa, ove presente, ma successivamente l’ente può </a:t>
            </a:r>
            <a:r>
              <a:rPr lang="it-IT"/>
              <a:t>decidere </a:t>
            </a:r>
            <a:r>
              <a:rPr lang="it-IT" smtClean="0"/>
              <a:t>anche </a:t>
            </a:r>
            <a:r>
              <a:rPr lang="it-IT" dirty="0"/>
              <a:t>di autogestire. Nel frattempo si iniziano a rilevare i dati necessari per calcolare le frequenze dei rischi coperti </a:t>
            </a:r>
            <a:endParaRPr lang="it-IT" dirty="0" smtClean="0"/>
          </a:p>
          <a:p>
            <a:pPr algn="just"/>
            <a:endParaRPr lang="it-IT" dirty="0" smtClean="0"/>
          </a:p>
          <a:p>
            <a:pPr>
              <a:buNone/>
            </a:pPr>
            <a:r>
              <a:rPr lang="it-IT" dirty="0"/>
              <a:t> </a:t>
            </a:r>
            <a:r>
              <a:rPr lang="it-IT" dirty="0" smtClean="0"/>
              <a:t>	</a:t>
            </a:r>
            <a:r>
              <a:rPr lang="it-IT" b="1" dirty="0" smtClean="0">
                <a:solidFill>
                  <a:srgbClr val="FF0000"/>
                </a:solidFill>
              </a:rPr>
              <a:t>FONDAMENTALE AL </a:t>
            </a:r>
            <a:r>
              <a:rPr lang="it-IT" b="1" dirty="0">
                <a:solidFill>
                  <a:srgbClr val="FF0000"/>
                </a:solidFill>
              </a:rPr>
              <a:t>RIGUARDO GRANDE PUBBLICITA’ PRESSO GLI ISCRITTI</a:t>
            </a:r>
            <a:endParaRPr lang="it-IT" sz="4400" b="1" dirty="0">
              <a:solidFill>
                <a:srgbClr val="FF0000"/>
              </a:solidFill>
            </a:endParaRPr>
          </a:p>
          <a:p>
            <a:endParaRPr lang="it-IT" sz="4400" dirty="0"/>
          </a:p>
          <a:p>
            <a:endParaRPr lang="it-IT" sz="4400" dirty="0"/>
          </a:p>
          <a:p>
            <a:endParaRPr lang="it-IT"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4718298" cy="987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052736"/>
            <a:ext cx="8229600" cy="1143000"/>
          </a:xfrm>
        </p:spPr>
        <p:txBody>
          <a:bodyPr>
            <a:normAutofit/>
          </a:bodyPr>
          <a:lstStyle/>
          <a:p>
            <a:r>
              <a:rPr lang="it-IT" dirty="0" smtClean="0"/>
              <a:t>IPOTESI ESAMINATE</a:t>
            </a:r>
            <a:endParaRPr lang="it-IT" dirty="0"/>
          </a:p>
        </p:txBody>
      </p:sp>
      <p:sp>
        <p:nvSpPr>
          <p:cNvPr id="3" name="Segnaposto contenuto 2"/>
          <p:cNvSpPr>
            <a:spLocks noGrp="1"/>
          </p:cNvSpPr>
          <p:nvPr>
            <p:ph idx="1"/>
          </p:nvPr>
        </p:nvSpPr>
        <p:spPr>
          <a:xfrm>
            <a:off x="395536" y="2204864"/>
            <a:ext cx="8229600" cy="4525963"/>
          </a:xfrm>
        </p:spPr>
        <p:txBody>
          <a:bodyPr>
            <a:normAutofit fontScale="77500" lnSpcReduction="20000"/>
          </a:bodyPr>
          <a:lstStyle/>
          <a:p>
            <a:pPr lvl="0" algn="just"/>
            <a:r>
              <a:rPr lang="it-IT" dirty="0" smtClean="0"/>
              <a:t>Sono </a:t>
            </a:r>
            <a:r>
              <a:rPr lang="it-IT" dirty="0"/>
              <a:t>state studiate tutte le possibili soluzioni assicurative percorribili con la cifra a disposizione, utilizzando, per una prima analisi, le conoscenze del broker </a:t>
            </a:r>
            <a:r>
              <a:rPr lang="it-IT" dirty="0" smtClean="0"/>
              <a:t>dell’EMAPI (</a:t>
            </a:r>
            <a:r>
              <a:rPr lang="it-IT" dirty="0" err="1" smtClean="0"/>
              <a:t>Italbroker</a:t>
            </a:r>
            <a:r>
              <a:rPr lang="it-IT" dirty="0" smtClean="0"/>
              <a:t>) riguardanti le soluzioni assicurative collettive già presenti sul mercato (quindi non un prodotto nuovo specifico per noi ma ciò che attualmente c’è già)</a:t>
            </a:r>
            <a:endParaRPr lang="it-IT" sz="4400" dirty="0"/>
          </a:p>
          <a:p>
            <a:pPr lvl="0"/>
            <a:endParaRPr lang="it-IT" dirty="0" smtClean="0"/>
          </a:p>
          <a:p>
            <a:pPr lvl="0" algn="just"/>
            <a:r>
              <a:rPr lang="it-IT" dirty="0" smtClean="0"/>
              <a:t>Si </a:t>
            </a:r>
            <a:r>
              <a:rPr lang="it-IT" dirty="0"/>
              <a:t>è fatta predisporre una prima valutazione dall’attuario dell’Ente, la dott.ssa </a:t>
            </a:r>
            <a:r>
              <a:rPr lang="it-IT" dirty="0" err="1"/>
              <a:t>Barittoni</a:t>
            </a:r>
            <a:r>
              <a:rPr lang="it-IT" dirty="0"/>
              <a:t> in merito </a:t>
            </a:r>
            <a:r>
              <a:rPr lang="it-IT" dirty="0" smtClean="0"/>
              <a:t>al costo di  </a:t>
            </a:r>
          </a:p>
          <a:p>
            <a:pPr lvl="1" algn="just"/>
            <a:r>
              <a:rPr lang="it-IT" dirty="0" smtClean="0"/>
              <a:t>Prestazioni  LTC per gli iscritti in età superiore   70 anni, </a:t>
            </a:r>
            <a:r>
              <a:rPr lang="it-IT" dirty="0"/>
              <a:t>troppo cara sul mercato </a:t>
            </a:r>
            <a:r>
              <a:rPr lang="it-IT" dirty="0" smtClean="0"/>
              <a:t>assicurativo (per gli iscritti fino a 70 anni è prevista la copertura assicurativa tramite EMAPI)</a:t>
            </a:r>
            <a:endParaRPr lang="it-IT" sz="4000" dirty="0"/>
          </a:p>
          <a:p>
            <a:pPr lvl="1" algn="just"/>
            <a:r>
              <a:rPr lang="it-IT" dirty="0"/>
              <a:t>Capitale da erogare alla nascita di un figlio </a:t>
            </a:r>
            <a:r>
              <a:rPr lang="it-IT" dirty="0" smtClean="0"/>
              <a:t>(evento facile da controllare, probabilmente costoso sul mercato assicurativo)</a:t>
            </a:r>
            <a:endParaRPr lang="it-IT" sz="4400" dirty="0"/>
          </a:p>
          <a:p>
            <a:endParaRPr lang="it-IT"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4718298" cy="987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412776"/>
            <a:ext cx="8229600" cy="1143000"/>
          </a:xfrm>
        </p:spPr>
        <p:txBody>
          <a:bodyPr/>
          <a:lstStyle/>
          <a:p>
            <a:r>
              <a:rPr lang="it-IT" dirty="0" smtClean="0"/>
              <a:t>SOLUZIONI ASSICURATIVE</a:t>
            </a:r>
            <a:endParaRPr lang="it-IT" dirty="0"/>
          </a:p>
        </p:txBody>
      </p:sp>
      <p:sp>
        <p:nvSpPr>
          <p:cNvPr id="3" name="Segnaposto contenuto 2"/>
          <p:cNvSpPr>
            <a:spLocks noGrp="1"/>
          </p:cNvSpPr>
          <p:nvPr>
            <p:ph idx="1"/>
          </p:nvPr>
        </p:nvSpPr>
        <p:spPr>
          <a:xfrm>
            <a:off x="467544" y="2636912"/>
            <a:ext cx="8229600" cy="4104456"/>
          </a:xfrm>
        </p:spPr>
        <p:txBody>
          <a:bodyPr>
            <a:normAutofit fontScale="40000" lnSpcReduction="20000"/>
          </a:bodyPr>
          <a:lstStyle/>
          <a:p>
            <a:pPr marL="0" indent="0" algn="just">
              <a:buNone/>
            </a:pPr>
            <a:r>
              <a:rPr lang="it-IT" sz="5100" b="1" dirty="0" smtClean="0"/>
              <a:t>Copertura infortuni</a:t>
            </a:r>
          </a:p>
          <a:p>
            <a:pPr algn="just"/>
            <a:r>
              <a:rPr lang="it-IT" sz="3800" dirty="0" smtClean="0"/>
              <a:t>evento assicurato =&gt; </a:t>
            </a:r>
            <a:r>
              <a:rPr lang="it-IT" sz="3800" b="1" u="sng" dirty="0" smtClean="0">
                <a:solidFill>
                  <a:srgbClr val="FF0000"/>
                </a:solidFill>
              </a:rPr>
              <a:t>morte o invalidità permanente da infortunio</a:t>
            </a:r>
            <a:r>
              <a:rPr lang="it-IT" sz="3800" dirty="0" smtClean="0"/>
              <a:t>;</a:t>
            </a:r>
          </a:p>
          <a:p>
            <a:pPr algn="just"/>
            <a:r>
              <a:rPr lang="it-IT" sz="3800" dirty="0" smtClean="0"/>
              <a:t>Premio annuo: € 60; Costo annuo totale: € 942.000</a:t>
            </a:r>
            <a:r>
              <a:rPr lang="it-IT" sz="3800" dirty="0" smtClean="0">
                <a:solidFill>
                  <a:srgbClr val="FF0000"/>
                </a:solidFill>
              </a:rPr>
              <a:t> </a:t>
            </a:r>
            <a:endParaRPr lang="it-IT" sz="3800" dirty="0">
              <a:solidFill>
                <a:srgbClr val="FF0000"/>
              </a:solidFill>
            </a:endParaRPr>
          </a:p>
          <a:p>
            <a:pPr lvl="0" algn="just"/>
            <a:r>
              <a:rPr lang="it-IT" sz="3800" dirty="0" smtClean="0"/>
              <a:t>Capitale in caso morte: € 50.000;</a:t>
            </a:r>
          </a:p>
          <a:p>
            <a:pPr lvl="0" algn="just"/>
            <a:r>
              <a:rPr lang="it-IT" sz="3800" dirty="0" smtClean="0"/>
              <a:t>Capitale in caso di </a:t>
            </a:r>
            <a:r>
              <a:rPr lang="it-IT" sz="3800" dirty="0" err="1" smtClean="0"/>
              <a:t>inv</a:t>
            </a:r>
            <a:r>
              <a:rPr lang="it-IT" sz="3800" dirty="0" smtClean="0"/>
              <a:t>. permanente: € 100.000, corrispondente al 100% di invalidità , ridotto proporzionalmente in relazione al grado di invalidità con un minimo del 5%;</a:t>
            </a:r>
          </a:p>
          <a:p>
            <a:pPr lvl="0" algn="just"/>
            <a:r>
              <a:rPr lang="it-IT" sz="3800" dirty="0" smtClean="0"/>
              <a:t>diaria giornaliera per </a:t>
            </a:r>
            <a:r>
              <a:rPr lang="it-IT" sz="3800" dirty="0"/>
              <a:t>ricovero da </a:t>
            </a:r>
            <a:r>
              <a:rPr lang="it-IT" sz="3800" dirty="0" smtClean="0"/>
              <a:t>infortunio: € 60 per </a:t>
            </a:r>
            <a:r>
              <a:rPr lang="it-IT" sz="3800" dirty="0" err="1" smtClean="0"/>
              <a:t>max</a:t>
            </a:r>
            <a:r>
              <a:rPr lang="it-IT" sz="3800" dirty="0" smtClean="0"/>
              <a:t> 30 gg.</a:t>
            </a:r>
            <a:endParaRPr lang="it-IT" sz="3800" dirty="0"/>
          </a:p>
          <a:p>
            <a:pPr lvl="0" algn="just"/>
            <a:endParaRPr lang="it-IT" dirty="0" smtClean="0"/>
          </a:p>
          <a:p>
            <a:pPr marL="0" indent="0" algn="just">
              <a:buNone/>
            </a:pPr>
            <a:r>
              <a:rPr lang="it-IT" sz="5000" b="1" dirty="0"/>
              <a:t>Copertura </a:t>
            </a:r>
            <a:r>
              <a:rPr lang="it-IT" sz="5000" b="1" dirty="0" smtClean="0"/>
              <a:t>morte/invalidità</a:t>
            </a:r>
            <a:endParaRPr lang="it-IT" sz="5000" dirty="0" smtClean="0"/>
          </a:p>
          <a:p>
            <a:pPr algn="just"/>
            <a:r>
              <a:rPr lang="it-IT" sz="4000" dirty="0"/>
              <a:t>evento assicurato =&gt; </a:t>
            </a:r>
            <a:r>
              <a:rPr lang="it-IT" sz="4000" b="1" u="sng" dirty="0">
                <a:solidFill>
                  <a:srgbClr val="FF0000"/>
                </a:solidFill>
              </a:rPr>
              <a:t>morte o invalidità permanente </a:t>
            </a:r>
            <a:r>
              <a:rPr lang="it-IT" sz="4000" b="1" u="sng" dirty="0" smtClean="0">
                <a:solidFill>
                  <a:srgbClr val="FF0000"/>
                </a:solidFill>
              </a:rPr>
              <a:t>per qualsiasi causa</a:t>
            </a:r>
            <a:endParaRPr lang="it-IT" sz="4000" dirty="0"/>
          </a:p>
          <a:p>
            <a:pPr algn="just"/>
            <a:r>
              <a:rPr lang="it-IT" sz="4000" dirty="0"/>
              <a:t>Premio annuo: € </a:t>
            </a:r>
            <a:r>
              <a:rPr lang="it-IT" sz="4000" dirty="0" smtClean="0"/>
              <a:t>152; </a:t>
            </a:r>
            <a:r>
              <a:rPr lang="it-IT" sz="4000" dirty="0"/>
              <a:t>Costo annuo totale: € </a:t>
            </a:r>
            <a:r>
              <a:rPr lang="it-IT" sz="4000" dirty="0" smtClean="0"/>
              <a:t>2.386.400.</a:t>
            </a:r>
            <a:endParaRPr lang="it-IT" sz="4000" dirty="0">
              <a:solidFill>
                <a:srgbClr val="FF0000"/>
              </a:solidFill>
            </a:endParaRPr>
          </a:p>
          <a:p>
            <a:pPr lvl="0" algn="just"/>
            <a:r>
              <a:rPr lang="it-IT" sz="4000" dirty="0"/>
              <a:t>Capitale in caso </a:t>
            </a:r>
            <a:r>
              <a:rPr lang="it-IT" sz="4000" dirty="0" smtClean="0"/>
              <a:t>morte/invalidità permanente: </a:t>
            </a:r>
            <a:r>
              <a:rPr lang="it-IT" sz="4000" dirty="0"/>
              <a:t>€ </a:t>
            </a:r>
            <a:r>
              <a:rPr lang="it-IT" sz="4000" dirty="0" smtClean="0"/>
              <a:t>60.000. </a:t>
            </a:r>
          </a:p>
          <a:p>
            <a:pPr lvl="0" algn="just"/>
            <a:endParaRPr lang="it-IT" dirty="0" smtClean="0"/>
          </a:p>
          <a:p>
            <a:pPr marL="0" indent="0" algn="just">
              <a:buNone/>
            </a:pPr>
            <a:r>
              <a:rPr lang="it-IT" sz="5000" b="1" dirty="0" smtClean="0"/>
              <a:t>Copertura spese mediche =&gt; Ampliamento copertura A EMAPI</a:t>
            </a:r>
            <a:endParaRPr lang="it-IT" sz="5000" dirty="0"/>
          </a:p>
          <a:p>
            <a:pPr algn="just"/>
            <a:r>
              <a:rPr lang="it-IT" sz="4000" dirty="0"/>
              <a:t>evento assicurato </a:t>
            </a:r>
            <a:r>
              <a:rPr lang="it-IT" sz="4000" dirty="0" smtClean="0"/>
              <a:t>=&gt; </a:t>
            </a:r>
            <a:r>
              <a:rPr lang="it-IT" sz="4000" b="1" u="sng" dirty="0" smtClean="0">
                <a:solidFill>
                  <a:srgbClr val="FF0000"/>
                </a:solidFill>
              </a:rPr>
              <a:t>estensione copertura A </a:t>
            </a:r>
            <a:r>
              <a:rPr lang="it-IT" sz="4000" b="1" u="sng" dirty="0" err="1" smtClean="0">
                <a:solidFill>
                  <a:srgbClr val="FF0000"/>
                </a:solidFill>
              </a:rPr>
              <a:t>Emapi</a:t>
            </a:r>
            <a:r>
              <a:rPr lang="it-IT" sz="4000" b="1" u="sng" dirty="0" smtClean="0">
                <a:solidFill>
                  <a:srgbClr val="FF0000"/>
                </a:solidFill>
              </a:rPr>
              <a:t> ad accertamenti diagnostici e un </a:t>
            </a:r>
            <a:r>
              <a:rPr lang="it-IT" sz="4000" b="1" u="sng" dirty="0" err="1" smtClean="0">
                <a:solidFill>
                  <a:srgbClr val="FF0000"/>
                </a:solidFill>
              </a:rPr>
              <a:t>check</a:t>
            </a:r>
            <a:r>
              <a:rPr lang="it-IT" sz="4000" b="1" u="sng" dirty="0" smtClean="0">
                <a:solidFill>
                  <a:srgbClr val="FF0000"/>
                </a:solidFill>
              </a:rPr>
              <a:t> up annuale</a:t>
            </a:r>
            <a:endParaRPr lang="it-IT" sz="4000" dirty="0"/>
          </a:p>
          <a:p>
            <a:pPr algn="just"/>
            <a:r>
              <a:rPr lang="it-IT" sz="4000" dirty="0"/>
              <a:t>Premio annuo: € </a:t>
            </a:r>
            <a:r>
              <a:rPr lang="it-IT" sz="4000" dirty="0" smtClean="0"/>
              <a:t>55; </a:t>
            </a:r>
            <a:r>
              <a:rPr lang="it-IT" sz="4000" dirty="0"/>
              <a:t>Costo annuo totale: € </a:t>
            </a:r>
            <a:r>
              <a:rPr lang="it-IT" sz="4000" dirty="0" smtClean="0"/>
              <a:t>863.500.</a:t>
            </a:r>
            <a:endParaRPr lang="it-IT" sz="4000"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4718298" cy="987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4718298" cy="987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olo 1"/>
          <p:cNvSpPr>
            <a:spLocks noGrp="1"/>
          </p:cNvSpPr>
          <p:nvPr>
            <p:ph type="title"/>
          </p:nvPr>
        </p:nvSpPr>
        <p:spPr>
          <a:xfrm>
            <a:off x="395536" y="620688"/>
            <a:ext cx="8229600" cy="1143000"/>
          </a:xfrm>
        </p:spPr>
        <p:txBody>
          <a:bodyPr/>
          <a:lstStyle/>
          <a:p>
            <a:r>
              <a:rPr lang="it-IT" dirty="0" smtClean="0"/>
              <a:t>Soluzioni interne</a:t>
            </a:r>
            <a:endParaRPr lang="it-IT" dirty="0"/>
          </a:p>
        </p:txBody>
      </p:sp>
      <p:sp>
        <p:nvSpPr>
          <p:cNvPr id="3" name="Segnaposto contenuto 2"/>
          <p:cNvSpPr>
            <a:spLocks noGrp="1"/>
          </p:cNvSpPr>
          <p:nvPr>
            <p:ph idx="1"/>
          </p:nvPr>
        </p:nvSpPr>
        <p:spPr>
          <a:xfrm>
            <a:off x="467544" y="1628800"/>
            <a:ext cx="8229600" cy="5112568"/>
          </a:xfrm>
        </p:spPr>
        <p:txBody>
          <a:bodyPr>
            <a:noAutofit/>
          </a:bodyPr>
          <a:lstStyle/>
          <a:p>
            <a:pPr marL="0" lvl="0" indent="0" algn="just">
              <a:buNone/>
            </a:pPr>
            <a:r>
              <a:rPr lang="it-IT" sz="2000" b="1" dirty="0" smtClean="0"/>
              <a:t>Copertura LTC  per iscritti e pensionati over 70</a:t>
            </a:r>
          </a:p>
          <a:p>
            <a:pPr algn="just"/>
            <a:r>
              <a:rPr lang="it-IT" sz="1600" dirty="0"/>
              <a:t>evento assicurato =&gt; </a:t>
            </a:r>
            <a:r>
              <a:rPr lang="it-IT" sz="1600" b="1" u="sng" dirty="0" smtClean="0">
                <a:solidFill>
                  <a:srgbClr val="FF0000"/>
                </a:solidFill>
              </a:rPr>
              <a:t>stato di non autosufficienza =incapacità di effettuare almeno 3 su 6 attività «base» della vita (alzarsi, lavarsi, andare in bagno, prepararsi da mangiare, </a:t>
            </a:r>
            <a:r>
              <a:rPr lang="it-IT" sz="1600" b="1" u="sng" dirty="0" err="1" smtClean="0">
                <a:solidFill>
                  <a:srgbClr val="FF0000"/>
                </a:solidFill>
              </a:rPr>
              <a:t>ecc</a:t>
            </a:r>
            <a:r>
              <a:rPr lang="it-IT" sz="1600" b="1" u="sng" dirty="0" smtClean="0">
                <a:solidFill>
                  <a:srgbClr val="FF0000"/>
                </a:solidFill>
              </a:rPr>
              <a:t>)</a:t>
            </a:r>
            <a:endParaRPr lang="it-IT" sz="1600" dirty="0"/>
          </a:p>
          <a:p>
            <a:pPr algn="just"/>
            <a:r>
              <a:rPr lang="it-IT" sz="1600" dirty="0" smtClean="0"/>
              <a:t>Costo annuo totale (periodo di valutazione: 50 anni): 0,3 punti di contributo integrativo, pari a circa € 1.900.000.</a:t>
            </a:r>
            <a:endParaRPr lang="it-IT" sz="1600" dirty="0">
              <a:solidFill>
                <a:srgbClr val="FF0000"/>
              </a:solidFill>
            </a:endParaRPr>
          </a:p>
          <a:p>
            <a:pPr lvl="0" algn="just"/>
            <a:r>
              <a:rPr lang="it-IT" sz="1600" dirty="0" smtClean="0"/>
              <a:t>Rendita mensile pari a € 600 corrisposta dal momento in cui si diventa non autosufficiente per l’intera vita residua.</a:t>
            </a:r>
            <a:endParaRPr lang="it-IT" sz="1600" dirty="0"/>
          </a:p>
          <a:p>
            <a:pPr lvl="0" algn="just"/>
            <a:r>
              <a:rPr lang="it-IT" sz="1600" dirty="0" smtClean="0"/>
              <a:t>Gestione a capitalizzazione </a:t>
            </a:r>
            <a:r>
              <a:rPr lang="it-IT" sz="1600" dirty="0"/>
              <a:t>collettiva: formazione di una riserva durante i primi anni  da utilizzare poi per coprire gli oneri degli anni </a:t>
            </a:r>
            <a:r>
              <a:rPr lang="it-IT" sz="1600" dirty="0" smtClean="0"/>
              <a:t>successivi.</a:t>
            </a:r>
          </a:p>
          <a:p>
            <a:pPr marL="0" lvl="0" indent="0" algn="just">
              <a:buNone/>
            </a:pPr>
            <a:r>
              <a:rPr lang="it-IT" sz="1600" dirty="0" smtClean="0"/>
              <a:t>Nota: in assenza di specifiche basi tecniche , le valutazioni sono state effettuate in maniera estremamente prudenziale </a:t>
            </a:r>
            <a:r>
              <a:rPr lang="it-IT" sz="1600" dirty="0"/>
              <a:t>tenendo conto di eventuali basi tecniche di altri paesi (Germania), di evoluzioni prudenziali delle probabilità italiane e di quanto è stato utilizzato sul mercato assicurativo in questi </a:t>
            </a:r>
            <a:r>
              <a:rPr lang="it-IT" sz="1600" dirty="0" smtClean="0"/>
              <a:t>anni.    </a:t>
            </a:r>
          </a:p>
          <a:p>
            <a:pPr lvl="0" algn="just"/>
            <a:endParaRPr lang="it-IT" sz="900" dirty="0" smtClean="0"/>
          </a:p>
          <a:p>
            <a:pPr marL="0" indent="0" algn="just">
              <a:buNone/>
            </a:pPr>
            <a:r>
              <a:rPr lang="it-IT" sz="2000" b="1" dirty="0" smtClean="0"/>
              <a:t>Nascita figlio</a:t>
            </a:r>
            <a:endParaRPr lang="it-IT" sz="2000" b="1" dirty="0"/>
          </a:p>
          <a:p>
            <a:pPr lvl="0" algn="just"/>
            <a:r>
              <a:rPr lang="it-IT" sz="1600" dirty="0"/>
              <a:t>evento assicurato =&gt; </a:t>
            </a:r>
            <a:r>
              <a:rPr lang="it-IT" sz="1600" b="1" u="sng" dirty="0" smtClean="0">
                <a:solidFill>
                  <a:srgbClr val="FF0000"/>
                </a:solidFill>
              </a:rPr>
              <a:t>nascita di un figlio (in aggiunta a quanto già previsto dall’Ente)</a:t>
            </a:r>
            <a:endParaRPr lang="it-IT" sz="1600" dirty="0" smtClean="0"/>
          </a:p>
          <a:p>
            <a:pPr lvl="0" algn="just"/>
            <a:r>
              <a:rPr lang="it-IT" sz="1600" dirty="0" smtClean="0"/>
              <a:t>Costo annuo totale: in attesa di valutazione</a:t>
            </a:r>
          </a:p>
          <a:p>
            <a:pPr lvl="0" algn="just"/>
            <a:r>
              <a:rPr lang="it-IT" sz="1600" dirty="0" smtClean="0"/>
              <a:t>Erogazione capitale pari a € ????? Ad ogni parto/adozione</a:t>
            </a:r>
            <a:endParaRPr lang="it-IT" sz="1600" dirty="0"/>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TotalTime>
  <Words>710</Words>
  <Application>Microsoft Office PowerPoint</Application>
  <PresentationFormat>Presentazione su schermo (4:3)</PresentationFormat>
  <Paragraphs>96</Paragraphs>
  <Slides>8</Slides>
  <Notes>0</Notes>
  <HiddenSlides>0</HiddenSlides>
  <MMClips>0</MMClips>
  <ScaleCrop>false</ScaleCrop>
  <HeadingPairs>
    <vt:vector size="4" baseType="variant">
      <vt:variant>
        <vt:lpstr>Tema</vt:lpstr>
      </vt:variant>
      <vt:variant>
        <vt:i4>1</vt:i4>
      </vt:variant>
      <vt:variant>
        <vt:lpstr>Titoli diapositive</vt:lpstr>
      </vt:variant>
      <vt:variant>
        <vt:i4>8</vt:i4>
      </vt:variant>
    </vt:vector>
  </HeadingPairs>
  <TitlesOfParts>
    <vt:vector size="9" baseType="lpstr">
      <vt:lpstr>Tema di Office</vt:lpstr>
      <vt:lpstr>Gruppo di lavoro sulle riforme II parte </vt:lpstr>
      <vt:lpstr>I FASE</vt:lpstr>
      <vt:lpstr>II FASE</vt:lpstr>
      <vt:lpstr>Opzioni possibili</vt:lpstr>
      <vt:lpstr>ELEMENTI DI RIFLESSIONE</vt:lpstr>
      <vt:lpstr>IPOTESI ESAMINATE</vt:lpstr>
      <vt:lpstr>SOLUZIONI ASSICURATIVE</vt:lpstr>
      <vt:lpstr>Soluzioni interne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Gruppo di lavoro sulle riforme II parte</dc:title>
  <dc:creator>elatec</dc:creator>
  <cp:lastModifiedBy>Giuseppe Ficano</cp:lastModifiedBy>
  <cp:revision>27</cp:revision>
  <dcterms:created xsi:type="dcterms:W3CDTF">2011-12-19T08:50:07Z</dcterms:created>
  <dcterms:modified xsi:type="dcterms:W3CDTF">2012-01-12T09:05:19Z</dcterms:modified>
</cp:coreProperties>
</file>